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90" r:id="rId5"/>
    <p:sldId id="409" r:id="rId6"/>
    <p:sldId id="412" r:id="rId7"/>
    <p:sldId id="320" r:id="rId8"/>
    <p:sldId id="411" r:id="rId9"/>
    <p:sldId id="305" r:id="rId10"/>
  </p:sldIdLst>
  <p:sldSz cx="12192000" cy="6858000"/>
  <p:notesSz cx="12192000" cy="6858000"/>
  <p:custDataLst>
    <p:tags r:id="rId14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67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361" autoAdjust="0"/>
  </p:normalViewPr>
  <p:slideViewPr>
    <p:cSldViewPr showGuides="1">
      <p:cViewPr varScale="1">
        <p:scale>
          <a:sx n="86" d="100"/>
          <a:sy n="86" d="100"/>
        </p:scale>
        <p:origin x="681" y="80"/>
      </p:cViewPr>
      <p:guideLst>
        <p:guide orient="horz" pos="2867"/>
        <p:guide pos="214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62E6B-72CE-4813-9DB4-657C36CAFC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左上：</a:t>
            </a:r>
            <a:r>
              <a:rPr lang="en-US" altLang="zh-CN" dirty="0"/>
              <a:t>X</a:t>
            </a:r>
            <a:r>
              <a:rPr lang="zh-CN" altLang="en-US" dirty="0"/>
              <a:t>轴表示实际的数据分区，较大的下标表示与训练集相比用户兴趣的更大转移</a:t>
            </a:r>
            <a:r>
              <a:rPr lang="en-US" altLang="zh-CN" dirty="0"/>
              <a:t> </a:t>
            </a:r>
            <a:r>
              <a:rPr lang="zh-CN" altLang="en-US" dirty="0"/>
              <a:t>；</a:t>
            </a:r>
            <a:r>
              <a:rPr lang="en-US" altLang="zh-CN" dirty="0"/>
              <a:t> </a:t>
            </a:r>
            <a:r>
              <a:rPr lang="zh-CN" altLang="en-US" dirty="0"/>
              <a:t>左下：在</a:t>
            </a:r>
            <a:r>
              <a:rPr lang="en-US" altLang="zh-CN" dirty="0"/>
              <a:t> D5 </a:t>
            </a:r>
            <a:r>
              <a:rPr lang="zh-CN" altLang="en-US" dirty="0"/>
              <a:t>和</a:t>
            </a:r>
            <a:r>
              <a:rPr lang="en-US" altLang="zh-CN" dirty="0"/>
              <a:t> D9 </a:t>
            </a:r>
            <a:r>
              <a:rPr lang="zh-CN" altLang="en-US" dirty="0"/>
              <a:t>上使用随机选择的少量样本对</a:t>
            </a:r>
            <a:r>
              <a:rPr lang="en-US" altLang="zh-CN" dirty="0"/>
              <a:t>;</a:t>
            </a:r>
            <a:endParaRPr lang="zh-CN" altLang="en-US" dirty="0"/>
          </a:p>
          <a:p>
            <a:r>
              <a:rPr lang="zh-CN" altLang="en-US" dirty="0"/>
              <a:t>右上：大规模</a:t>
            </a:r>
            <a:r>
              <a:rPr lang="en-US" altLang="zh-CN" dirty="0"/>
              <a:t> Amazon Book </a:t>
            </a:r>
            <a:r>
              <a:rPr lang="zh-CN" altLang="en-US" dirty="0"/>
              <a:t>数据集（</a:t>
            </a:r>
            <a:r>
              <a:rPr lang="en-US" altLang="zh-CN" dirty="0"/>
              <a:t>500 </a:t>
            </a:r>
            <a:r>
              <a:rPr lang="zh-CN" altLang="en-US" dirty="0"/>
              <a:t>万次交互）上的性能</a:t>
            </a:r>
            <a:r>
              <a:rPr lang="en-US" altLang="zh-CN" dirty="0"/>
              <a:t>;   </a:t>
            </a:r>
            <a:r>
              <a:rPr lang="zh-CN" altLang="en-US" dirty="0"/>
              <a:t>右下：已见（右）和未见（左）用户的性能比较。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15.png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jpeg"/><Relationship Id="rId8" Type="http://schemas.openxmlformats.org/officeDocument/2006/relationships/image" Target="../media/image7.jpeg"/><Relationship Id="rId7" Type="http://schemas.openxmlformats.org/officeDocument/2006/relationships/image" Target="../media/image6.jpeg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5.xml"/><Relationship Id="rId11" Type="http://schemas.openxmlformats.org/officeDocument/2006/relationships/image" Target="../media/image18.png"/><Relationship Id="rId10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notesSlide" Target="../notesSlides/notesSlide4.xml"/><Relationship Id="rId17" Type="http://schemas.openxmlformats.org/officeDocument/2006/relationships/slideLayout" Target="../slideLayouts/slideLayout5.xml"/><Relationship Id="rId16" Type="http://schemas.openxmlformats.org/officeDocument/2006/relationships/image" Target="../media/image27.png"/><Relationship Id="rId15" Type="http://schemas.openxmlformats.org/officeDocument/2006/relationships/image" Target="../media/image26.png"/><Relationship Id="rId14" Type="http://schemas.openxmlformats.org/officeDocument/2006/relationships/image" Target="../media/image25.png"/><Relationship Id="rId13" Type="http://schemas.openxmlformats.org/officeDocument/2006/relationships/image" Target="../media/image24.png"/><Relationship Id="rId12" Type="http://schemas.openxmlformats.org/officeDocument/2006/relationships/image" Target="../media/image23.png"/><Relationship Id="rId11" Type="http://schemas.openxmlformats.org/officeDocument/2006/relationships/image" Target="../media/image22.png"/><Relationship Id="rId10" Type="http://schemas.openxmlformats.org/officeDocument/2006/relationships/image" Target="../media/image21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5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notesSlide" Target="../notesSlides/notesSlide6.xml"/><Relationship Id="rId12" Type="http://schemas.openxmlformats.org/officeDocument/2006/relationships/slideLayout" Target="../slideLayouts/slideLayout5.xml"/><Relationship Id="rId11" Type="http://schemas.openxmlformats.org/officeDocument/2006/relationships/image" Target="../media/image31.png"/><Relationship Id="rId10" Type="http://schemas.openxmlformats.org/officeDocument/2006/relationships/image" Target="../media/image30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7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33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217" y="959709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216648" y="5917795"/>
            <a:ext cx="35382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en-US" altLang="zh-CN" sz="2400" b="1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Long</a:t>
            </a:r>
            <a:r>
              <a:rPr lang="en-US" altLang="zh-CN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Zhang</a:t>
            </a:r>
            <a:endParaRPr sz="24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61432" y="1282747"/>
            <a:ext cx="11209321" cy="885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Customizing In-context Learning for Dynamic Interest Adaption in </a:t>
            </a:r>
            <a:endParaRPr lang="en-US" altLang="zh-CN" sz="2800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LLM-based Recommendation</a:t>
            </a:r>
            <a:endParaRPr lang="en-US" altLang="zh-CN" sz="2800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690017" y="5117682"/>
            <a:ext cx="1981835" cy="504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——ACL</a:t>
            </a:r>
            <a:r>
              <a:rPr lang="en-US" altLang="zh-CN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_</a:t>
            </a:r>
            <a:r>
              <a:rPr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202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5</a:t>
            </a:r>
            <a:b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</a:br>
            <a:endParaRPr lang="en-US" sz="1600" b="1" spc="5" dirty="0">
              <a:solidFill>
                <a:srgbClr val="1F4E79"/>
              </a:solidFill>
              <a:latin typeface="Noto Sans Mono CJK HK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038600" y="5100955"/>
            <a:ext cx="4141470" cy="34861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zh-CN" dirty="0" err="1"/>
              <a:t>Code:</a:t>
            </a:r>
            <a:r>
              <a:rPr lang="en-US" altLang="zh-CN" dirty="0"/>
              <a:t>https://github.com/ym689/rec_icl</a:t>
            </a:r>
            <a:endParaRPr lang="en-US" altLang="zh-CN" dirty="0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66800" y="2673350"/>
            <a:ext cx="10150475" cy="13214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62800" y="1295400"/>
            <a:ext cx="4762500" cy="153162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24199" y="896620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81000" y="1739265"/>
            <a:ext cx="6376670" cy="10350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In order to adapt to the dynamic changes of user interest, the recommendation system based on LLM  needs to be updated regularly. </a:t>
            </a:r>
            <a:endParaRPr lang="en-US" altLang="zh-CN"/>
          </a:p>
          <a:p>
            <a:endParaRPr lang="en-US" altLang="zh-CN"/>
          </a:p>
        </p:txBody>
      </p:sp>
      <p:sp>
        <p:nvSpPr>
          <p:cNvPr id="23" name="文本框 22"/>
          <p:cNvSpPr txBox="1"/>
          <p:nvPr/>
        </p:nvSpPr>
        <p:spPr>
          <a:xfrm>
            <a:off x="356235" y="3352800"/>
            <a:ext cx="63036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1)  However, due to the large number of LLM parameters, model-    level updates will bring extremely high computational and time costs.</a:t>
            </a:r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381000" y="4419600"/>
            <a:ext cx="65436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2)  Applying ICL on general LLMs : Lacking alignment with recommendation tasks.</a:t>
            </a:r>
            <a:endParaRPr lang="en-US" altLang="zh-CN"/>
          </a:p>
        </p:txBody>
      </p:sp>
      <p:sp>
        <p:nvSpPr>
          <p:cNvPr id="33" name="文本框 32"/>
          <p:cNvSpPr txBox="1"/>
          <p:nvPr/>
        </p:nvSpPr>
        <p:spPr>
          <a:xfrm>
            <a:off x="381000" y="5257800"/>
            <a:ext cx="60121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3)  Applying ICL on LLMs tuned for recommendations:  often suffers from diminished ICL capabilities.</a:t>
            </a:r>
            <a:endParaRPr lang="en-US" altLang="zh-CN"/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5490" y="4800600"/>
            <a:ext cx="4733925" cy="203454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39000" y="2827020"/>
            <a:ext cx="4361815" cy="18827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4" name="object 16"/>
          <p:cNvSpPr txBox="1"/>
          <p:nvPr/>
        </p:nvSpPr>
        <p:spPr>
          <a:xfrm>
            <a:off x="48387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9215" y="1591310"/>
            <a:ext cx="951357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6482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29200" y="1771650"/>
            <a:ext cx="6482080" cy="3879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29200" y="2510155"/>
            <a:ext cx="6517005" cy="65214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66840" y="3392170"/>
            <a:ext cx="5044440" cy="35369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57800" y="3974465"/>
            <a:ext cx="6215380" cy="58039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37350" y="4805045"/>
            <a:ext cx="4773930" cy="748665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99705" y="5803265"/>
            <a:ext cx="3673475" cy="32131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8510" y="1600200"/>
            <a:ext cx="3202940" cy="210566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4400" y="3955415"/>
            <a:ext cx="2850515" cy="28632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44796" y="902774"/>
            <a:ext cx="29337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400" y="1600200"/>
            <a:ext cx="11049635" cy="43503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44796" y="902774"/>
            <a:ext cx="29337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150" y="1371600"/>
            <a:ext cx="5076190" cy="27247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5150" y="4343400"/>
            <a:ext cx="5058410" cy="223393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09360" y="1981200"/>
            <a:ext cx="5447030" cy="41484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grpSp>
        <p:nvGrpSpPr>
          <p:cNvPr id="2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25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3d66cf53-fad4-4210-83ab-f3fa70c6c52a"/>
  <p:tag name="COMMONDATA" val="eyJoZGlkIjoiNmQwZDNhOTEzOTNjOWE2ZmE5ZjgyMWJlMDgzMDhkYWE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2841</Words>
  <Application>WPS 演示</Application>
  <PresentationFormat>宽屏</PresentationFormat>
  <Paragraphs>158</Paragraphs>
  <Slides>7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0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Calibri</vt:lpstr>
      <vt:lpstr>微软雅黑</vt:lpstr>
      <vt:lpstr>Arial Unicode MS</vt:lpstr>
      <vt:lpstr>等线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 </cp:lastModifiedBy>
  <cp:revision>475</cp:revision>
  <dcterms:created xsi:type="dcterms:W3CDTF">2023-09-17T03:47:00Z</dcterms:created>
  <dcterms:modified xsi:type="dcterms:W3CDTF">2026-01-02T07:55:38Z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2023-09-05T16:00:00Z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2023-09-26T16:00:00Z</vt:filetime>
  </property>
  <property fmtid="{D5CDD505-2E9C-101B-9397-08002B2CF9AE}" pid="5" name="ICV">
    <vt:lpwstr>67510F68E3064DBD936EECFD77DBFFE6_13</vt:lpwstr>
  </property>
  <property fmtid="{D5CDD505-2E9C-101B-9397-08002B2CF9AE}" pid="6" name="KSOProductBuildVer">
    <vt:lpwstr>2052-12.1.0.24034</vt:lpwstr>
  </property>
</Properties>
</file>